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Fira Sans Bold" charset="1" panose="020B0803050000020004"/>
      <p:regular r:id="rId14"/>
    </p:embeddedFont>
    <p:embeddedFont>
      <p:font typeface="Fira Sans Bold Bold" charset="1" panose="020B0903050000020004"/>
      <p:regular r:id="rId15"/>
    </p:embeddedFont>
    <p:embeddedFont>
      <p:font typeface="Fira Sans Bold Italics" charset="1" panose="020B0803050000020004"/>
      <p:regular r:id="rId16"/>
    </p:embeddedFont>
    <p:embeddedFont>
      <p:font typeface="Fira Sans Bold Bold Italics" charset="1" panose="020B09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Bold" charset="1" panose="020B0503050000020004"/>
      <p:regular r:id="rId19"/>
    </p:embeddedFont>
    <p:embeddedFont>
      <p:font typeface="Fira Sans Light Italics" charset="1" panose="020B0403050000020004"/>
      <p:regular r:id="rId20"/>
    </p:embeddedFont>
    <p:embeddedFont>
      <p:font typeface="Fira Sans Light Bold Italics" charset="1" panose="020B0503050000020004"/>
      <p:regular r:id="rId21"/>
    </p:embeddedFont>
    <p:embeddedFont>
      <p:font typeface="Fira Sans Medium" charset="1" panose="020B0603050000020004"/>
      <p:regular r:id="rId22"/>
    </p:embeddedFont>
    <p:embeddedFont>
      <p:font typeface="Fira Sans Medium Bold" charset="1" panose="020B0603050000020004"/>
      <p:regular r:id="rId23"/>
    </p:embeddedFont>
    <p:embeddedFont>
      <p:font typeface="Fira Sans Medium Italics" charset="1" panose="020B0603050000020004"/>
      <p:regular r:id="rId24"/>
    </p:embeddedFont>
    <p:embeddedFont>
      <p:font typeface="Fira Sans Medium Bold Italics" charset="1" panose="020B070305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2106" y="-737012"/>
            <a:ext cx="10192926" cy="8828025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008518" y="3434792"/>
            <a:ext cx="7046513" cy="9312442"/>
            <a:chOff x="0" y="0"/>
            <a:chExt cx="4064946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6388169"/>
            <a:ext cx="7315200" cy="47881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27301" t="35133" r="27777" b="31013"/>
          <a:stretch>
            <a:fillRect/>
          </a:stretch>
        </p:blipFill>
        <p:spPr>
          <a:xfrm flipH="false" flipV="false" rot="0">
            <a:off x="1028700" y="374319"/>
            <a:ext cx="3087343" cy="1308761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28700" y="1683081"/>
            <a:ext cx="9833406" cy="4944495"/>
            <a:chOff x="0" y="0"/>
            <a:chExt cx="13111208" cy="65926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0"/>
              <a:ext cx="13111208" cy="563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999"/>
                </a:lnSpc>
              </a:pPr>
              <a:r>
                <a:rPr lang="en-US" sz="9999" spc="299">
                  <a:solidFill>
                    <a:srgbClr val="000000"/>
                  </a:solidFill>
                  <a:latin typeface="Fira Sans Bold Bold"/>
                </a:rPr>
                <a:t>PRÉSENTATION TECHNIQUE DU PROJET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002957"/>
              <a:ext cx="13111208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7267100"/>
            <a:ext cx="9233741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-36">
                <a:solidFill>
                  <a:srgbClr val="03213D"/>
                </a:solidFill>
                <a:latin typeface="Fira Sans Medium"/>
              </a:rPr>
              <a:t>THEME: MISE EN PLACE D’UNE  </a:t>
            </a:r>
          </a:p>
          <a:p>
            <a:pPr>
              <a:lnSpc>
                <a:spcPts val="4320"/>
              </a:lnSpc>
            </a:pPr>
            <a:r>
              <a:rPr lang="en-US" sz="3600" spc="-36">
                <a:solidFill>
                  <a:srgbClr val="03213D"/>
                </a:solidFill>
                <a:latin typeface="Fira Sans Medium"/>
              </a:rPr>
              <a:t>PLATEFORME D’ENCHERE EN LIGNE  </a:t>
            </a:r>
          </a:p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-36">
                <a:solidFill>
                  <a:srgbClr val="03213D"/>
                </a:solidFill>
                <a:latin typeface="Fira Sans Medium"/>
              </a:rPr>
              <a:t>SECURISE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445586" y="584576"/>
            <a:ext cx="3087343" cy="130876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36526" y="8644249"/>
            <a:ext cx="1436825" cy="143682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2542828"/>
            <a:ext cx="6155861" cy="112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4"/>
              </a:lnSpc>
              <a:spcBef>
                <a:spcPct val="0"/>
              </a:spcBef>
            </a:pPr>
            <a:r>
              <a:rPr lang="en-US" sz="5917">
                <a:solidFill>
                  <a:srgbClr val="FFFFFF"/>
                </a:solidFill>
                <a:latin typeface="Arial Bold"/>
              </a:rPr>
              <a:t>Vendeur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5557" y="3897474"/>
            <a:ext cx="4375253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Inscription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65557" y="4693211"/>
            <a:ext cx="4375253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Connexion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65557" y="5446152"/>
            <a:ext cx="7179655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Gestion des enchères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65557" y="6199092"/>
            <a:ext cx="5678443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 Ajouter enchères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445586" y="584576"/>
            <a:ext cx="3087343" cy="13087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2542828"/>
            <a:ext cx="6155861" cy="112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4"/>
              </a:lnSpc>
              <a:spcBef>
                <a:spcPct val="0"/>
              </a:spcBef>
            </a:pPr>
            <a:r>
              <a:rPr lang="en-US" sz="5917">
                <a:solidFill>
                  <a:srgbClr val="FFFFFF"/>
                </a:solidFill>
                <a:latin typeface="Arial Bold"/>
              </a:rPr>
              <a:t>Client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5557" y="3897474"/>
            <a:ext cx="5328740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Inscription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5557" y="4693211"/>
            <a:ext cx="5328740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Connexion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73949" y="5489014"/>
            <a:ext cx="4635565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  Enchérie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65557" y="6199092"/>
            <a:ext cx="6276256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Compte client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73949" y="6994895"/>
            <a:ext cx="4827020" cy="80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254" indent="-504127" lvl="1">
              <a:lnSpc>
                <a:spcPts val="6538"/>
              </a:lnSpc>
              <a:buFont typeface="Arial"/>
              <a:buChar char="•"/>
            </a:pPr>
            <a:r>
              <a:rPr lang="en-US" sz="4670">
                <a:solidFill>
                  <a:srgbClr val="FFFFFF"/>
                </a:solidFill>
                <a:latin typeface="Fira Sans Light"/>
              </a:rPr>
              <a:t>  Paiement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65557" y="7704952"/>
            <a:ext cx="7297373" cy="246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254" indent="-504127" lvl="1">
              <a:lnSpc>
                <a:spcPts val="6538"/>
              </a:lnSpc>
              <a:buFont typeface="Arial"/>
              <a:buChar char="•"/>
            </a:pPr>
            <a:r>
              <a:rPr lang="en-US" sz="4670">
                <a:solidFill>
                  <a:srgbClr val="FFFFFF"/>
                </a:solidFill>
                <a:latin typeface="Fira Sans Light"/>
              </a:rPr>
              <a:t>Livraison             </a:t>
            </a:r>
          </a:p>
          <a:p>
            <a:pPr algn="ctr" marL="1008254" indent="-504127" lvl="1">
              <a:lnSpc>
                <a:spcPts val="6538"/>
              </a:lnSpc>
              <a:buFont typeface="Arial"/>
              <a:buChar char="•"/>
            </a:pPr>
            <a:r>
              <a:rPr lang="en-US" sz="4670">
                <a:solidFill>
                  <a:srgbClr val="FFFFFF"/>
                </a:solidFill>
                <a:latin typeface="Fira Sans Light"/>
              </a:rPr>
              <a:t>Enchere automatique</a:t>
            </a:r>
          </a:p>
          <a:p>
            <a:pPr algn="ctr" marL="1008254" indent="-504127" lvl="1">
              <a:lnSpc>
                <a:spcPts val="6538"/>
              </a:lnSpc>
              <a:buFont typeface="Arial"/>
              <a:buChar char="•"/>
            </a:pPr>
            <a:r>
              <a:rPr lang="en-US" sz="4670">
                <a:solidFill>
                  <a:srgbClr val="FFFFFF"/>
                </a:solidFill>
                <a:latin typeface="Fira Sans Light"/>
              </a:rPr>
              <a:t>enchere en live        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205567" y="5321511"/>
            <a:ext cx="13530227" cy="2036710"/>
            <a:chOff x="0" y="0"/>
            <a:chExt cx="18040302" cy="271561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1068"/>
              <a:ext cx="18040302" cy="146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0"/>
                </a:lnSpc>
                <a:spcBef>
                  <a:spcPct val="0"/>
                </a:spcBef>
              </a:pPr>
              <a:r>
                <a:rPr lang="en-US" sz="7627" spc="228">
                  <a:solidFill>
                    <a:srgbClr val="000000"/>
                  </a:solidFill>
                  <a:latin typeface="Fira Sans Bold Bold"/>
                </a:rPr>
                <a:t> SÉCURITÉ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62051" y="2091338"/>
              <a:ext cx="15516200" cy="612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5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381689" y="575231"/>
            <a:ext cx="3087343" cy="130876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43517" y="3708273"/>
            <a:ext cx="2463854" cy="32264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445586" y="584576"/>
            <a:ext cx="3087343" cy="13087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2780953"/>
            <a:ext cx="6155861" cy="112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4"/>
              </a:lnSpc>
              <a:spcBef>
                <a:spcPct val="0"/>
              </a:spcBef>
            </a:pPr>
            <a:r>
              <a:rPr lang="en-US" sz="5917">
                <a:solidFill>
                  <a:srgbClr val="FFFFFF"/>
                </a:solidFill>
                <a:latin typeface="Arial Bold"/>
              </a:rPr>
              <a:t>Méthode utilisee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5557" y="3897474"/>
            <a:ext cx="9858976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Authentification a double facteur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56032" y="4693211"/>
            <a:ext cx="8164567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Hachage de mot de passe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16531" y="5446152"/>
            <a:ext cx="11817571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Utilisation de variable d'environnement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65557" y="6199092"/>
            <a:ext cx="10571740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 Utilisation de protocole de sécurité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6531" y="7084485"/>
            <a:ext cx="12406908" cy="80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254" indent="-504127" lvl="1">
              <a:lnSpc>
                <a:spcPts val="6538"/>
              </a:lnSpc>
              <a:buFont typeface="Arial"/>
              <a:buChar char="•"/>
            </a:pPr>
            <a:r>
              <a:rPr lang="en-US" sz="4670">
                <a:solidFill>
                  <a:srgbClr val="FFFFFF"/>
                </a:solidFill>
                <a:latin typeface="Fira Sans Light"/>
              </a:rPr>
              <a:t> Systeme de detection d'activité  suspectes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571331" y="5321511"/>
            <a:ext cx="13530227" cy="2036710"/>
            <a:chOff x="0" y="0"/>
            <a:chExt cx="18040302" cy="271561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1068"/>
              <a:ext cx="18040302" cy="146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0"/>
                </a:lnSpc>
                <a:spcBef>
                  <a:spcPct val="0"/>
                </a:spcBef>
              </a:pPr>
              <a:r>
                <a:rPr lang="en-US" sz="7627" spc="228">
                  <a:solidFill>
                    <a:srgbClr val="000000"/>
                  </a:solidFill>
                  <a:latin typeface="Fira Sans Bold Bold"/>
                </a:rPr>
                <a:t> MODÈLE ECONOMIQUE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62051" y="2091338"/>
              <a:ext cx="15516200" cy="612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5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381689" y="575231"/>
            <a:ext cx="3087343" cy="130876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25761" y="3779575"/>
            <a:ext cx="2781092" cy="30838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445586" y="584576"/>
            <a:ext cx="3087343" cy="13087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2780953"/>
            <a:ext cx="7272269" cy="112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4"/>
              </a:lnSpc>
              <a:spcBef>
                <a:spcPct val="0"/>
              </a:spcBef>
            </a:pPr>
            <a:r>
              <a:rPr lang="en-US" sz="5917">
                <a:solidFill>
                  <a:srgbClr val="FFFFFF"/>
                </a:solidFill>
                <a:latin typeface="Arial Bold"/>
              </a:rPr>
              <a:t>Modèle économique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5557" y="4693211"/>
            <a:ext cx="9387661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Prélèvement des commissions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5557" y="5489014"/>
            <a:ext cx="9036396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Mise en avant des annonces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65557" y="6199092"/>
            <a:ext cx="4072664" cy="8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8074" indent="-504037" lvl="1">
              <a:lnSpc>
                <a:spcPts val="6536"/>
              </a:lnSpc>
              <a:buFont typeface="Arial"/>
              <a:buChar char="•"/>
            </a:pPr>
            <a:r>
              <a:rPr lang="en-US" sz="4669">
                <a:solidFill>
                  <a:srgbClr val="FFFFFF"/>
                </a:solidFill>
                <a:latin typeface="Fira Sans Light"/>
              </a:rPr>
              <a:t>Publicité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29614" y="5143500"/>
            <a:ext cx="13530227" cy="2036710"/>
            <a:chOff x="0" y="0"/>
            <a:chExt cx="18040302" cy="271561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1068"/>
              <a:ext cx="18040302" cy="146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0"/>
                </a:lnSpc>
                <a:spcBef>
                  <a:spcPct val="0"/>
                </a:spcBef>
              </a:pPr>
              <a:r>
                <a:rPr lang="en-US" sz="7627" spc="228">
                  <a:solidFill>
                    <a:srgbClr val="000000"/>
                  </a:solidFill>
                  <a:latin typeface="Fira Sans Bold Bold"/>
                </a:rPr>
                <a:t>DÉMONSTRATION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62051" y="2091338"/>
              <a:ext cx="15516200" cy="612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5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381689" y="575231"/>
            <a:ext cx="3087343" cy="130876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97759" y="2973690"/>
            <a:ext cx="5684486" cy="42065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404003" y="-256341"/>
            <a:ext cx="17710594" cy="10799683"/>
            <a:chOff x="0" y="0"/>
            <a:chExt cx="8809804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80980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09803">
                  <a:moveTo>
                    <a:pt x="7259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134" y="5372100"/>
                  </a:lnTo>
                  <a:lnTo>
                    <a:pt x="8809803" y="2686050"/>
                  </a:lnTo>
                  <a:lnTo>
                    <a:pt x="725913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04704" y="4855757"/>
            <a:ext cx="7354596" cy="1107090"/>
            <a:chOff x="0" y="0"/>
            <a:chExt cx="9806128" cy="147612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1221"/>
              <a:ext cx="9806128" cy="807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60"/>
                </a:lnSpc>
                <a:spcBef>
                  <a:spcPct val="0"/>
                </a:spcBef>
              </a:pPr>
              <a:r>
                <a:rPr lang="en-US" sz="4146" spc="124">
                  <a:solidFill>
                    <a:srgbClr val="FFFFFF"/>
                  </a:solidFill>
                  <a:latin typeface="Fira Sans Bold Bold"/>
                </a:rPr>
                <a:t>EPILOGUE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86010" y="1138444"/>
              <a:ext cx="8434107" cy="331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13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7428" y="4735513"/>
            <a:ext cx="13533143" cy="2689677"/>
            <a:chOff x="0" y="0"/>
            <a:chExt cx="18044191" cy="358623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1146"/>
              <a:ext cx="18044191" cy="1950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027"/>
                </a:lnSpc>
                <a:spcBef>
                  <a:spcPct val="0"/>
                </a:spcBef>
              </a:pPr>
              <a:r>
                <a:rPr lang="en-US" sz="10024" u="none">
                  <a:solidFill>
                    <a:srgbClr val="FFFFFF"/>
                  </a:solidFill>
                  <a:latin typeface="Fira Sans Medium Bold"/>
                </a:rPr>
                <a:t>Merci 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262323" y="2646657"/>
              <a:ext cx="15519545" cy="926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68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329627" y="582871"/>
            <a:ext cx="3087343" cy="13087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7853" y="251917"/>
            <a:ext cx="17392295" cy="97831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500563"/>
            <a:ext cx="572162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Membres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79446" y="4545145"/>
            <a:ext cx="7799830" cy="61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1794" indent="-385897" lvl="1">
              <a:lnSpc>
                <a:spcPts val="5004"/>
              </a:lnSpc>
              <a:buFont typeface="Arial"/>
              <a:buChar char="•"/>
            </a:pPr>
            <a:r>
              <a:rPr lang="en-US" sz="3574">
                <a:solidFill>
                  <a:srgbClr val="F4F4F4"/>
                </a:solidFill>
                <a:latin typeface="Fira Sans Light Bold"/>
              </a:rPr>
              <a:t>Méïté Sidick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79446" y="3088485"/>
            <a:ext cx="7799830" cy="61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1794" indent="-385897" lvl="1">
              <a:lnSpc>
                <a:spcPts val="5004"/>
              </a:lnSpc>
              <a:buFont typeface="Arial"/>
              <a:buChar char="•"/>
            </a:pPr>
            <a:r>
              <a:rPr lang="en-US" sz="3574">
                <a:solidFill>
                  <a:srgbClr val="F4F4F4"/>
                </a:solidFill>
                <a:latin typeface="Fira Sans Light Bold"/>
              </a:rPr>
              <a:t>Bamba Ibrahim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79446" y="7362493"/>
            <a:ext cx="7799830" cy="61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1794" indent="-385897" lvl="1">
              <a:lnSpc>
                <a:spcPts val="5004"/>
              </a:lnSpc>
              <a:buFont typeface="Arial"/>
              <a:buChar char="•"/>
            </a:pPr>
            <a:r>
              <a:rPr lang="en-US" sz="3574">
                <a:solidFill>
                  <a:srgbClr val="F4F4F4"/>
                </a:solidFill>
                <a:latin typeface="Fira Sans Light Bold"/>
              </a:rPr>
              <a:t>Ebrin Ephraïm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79446" y="5953474"/>
            <a:ext cx="7799830" cy="61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1794" indent="-385897" lvl="1">
              <a:lnSpc>
                <a:spcPts val="5004"/>
              </a:lnSpc>
              <a:buFont typeface="Arial"/>
              <a:buChar char="•"/>
            </a:pPr>
            <a:r>
              <a:rPr lang="en-US" sz="3574">
                <a:solidFill>
                  <a:srgbClr val="F4F4F4"/>
                </a:solidFill>
                <a:latin typeface="Fira Sans Light Bold"/>
              </a:rPr>
              <a:t>Kamagaté Salia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79446" y="1632531"/>
            <a:ext cx="7799830" cy="61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1794" indent="-385897" lvl="1">
              <a:lnSpc>
                <a:spcPts val="5004"/>
              </a:lnSpc>
              <a:buFont typeface="Arial"/>
              <a:buChar char="•"/>
            </a:pPr>
            <a:r>
              <a:rPr lang="en-US" sz="3574">
                <a:solidFill>
                  <a:srgbClr val="F4F4F4"/>
                </a:solidFill>
                <a:latin typeface="Fira Sans Light Bold"/>
              </a:rPr>
              <a:t>Tuo Kolotioloman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99567"/>
            <a:ext cx="9147036" cy="2519309"/>
            <a:chOff x="0" y="0"/>
            <a:chExt cx="12196048" cy="3359079"/>
          </a:xfrm>
        </p:grpSpPr>
        <p:sp>
          <p:nvSpPr>
            <p:cNvPr name="AutoShape 3" id="3"/>
            <p:cNvSpPr/>
            <p:nvPr/>
          </p:nvSpPr>
          <p:spPr>
            <a:xfrm flipH="true">
              <a:off x="0" y="936031"/>
              <a:ext cx="12196048" cy="0"/>
            </a:xfrm>
            <a:prstGeom prst="line">
              <a:avLst/>
            </a:prstGeom>
            <a:ln cap="rnd" w="75914">
              <a:solidFill>
                <a:srgbClr val="86C7ED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1246441" cy="642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6"/>
                </a:lnSpc>
                <a:spcBef>
                  <a:spcPct val="0"/>
                </a:spcBef>
              </a:pPr>
              <a:r>
                <a:rPr lang="en-US" sz="2869" u="sng">
                  <a:solidFill>
                    <a:srgbClr val="000000"/>
                  </a:solidFill>
                  <a:latin typeface="Fira Sans Light"/>
                </a:rPr>
                <a:t>1-Introduction</a:t>
              </a:r>
            </a:p>
          </p:txBody>
        </p:sp>
        <p:sp>
          <p:nvSpPr>
            <p:cNvPr name="AutoShape 5" id="5"/>
            <p:cNvSpPr/>
            <p:nvPr/>
          </p:nvSpPr>
          <p:spPr>
            <a:xfrm flipH="true">
              <a:off x="0" y="2128576"/>
              <a:ext cx="12196048" cy="0"/>
            </a:xfrm>
            <a:prstGeom prst="line">
              <a:avLst/>
            </a:prstGeom>
            <a:ln cap="rnd" w="75914">
              <a:solidFill>
                <a:srgbClr val="86C7ED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130924"/>
              <a:ext cx="11246441" cy="63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6"/>
                </a:lnSpc>
                <a:spcBef>
                  <a:spcPct val="0"/>
                </a:spcBef>
              </a:pPr>
              <a:r>
                <a:rPr lang="en-US" sz="2869" u="sng">
                  <a:solidFill>
                    <a:srgbClr val="000000"/>
                  </a:solidFill>
                  <a:latin typeface="Fira Sans Light"/>
                </a:rPr>
                <a:t>2-Présentation de la solution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H="true">
              <a:off x="0" y="3321122"/>
              <a:ext cx="12196048" cy="0"/>
            </a:xfrm>
            <a:prstGeom prst="line">
              <a:avLst/>
            </a:prstGeom>
            <a:ln cap="rnd" w="75914">
              <a:solidFill>
                <a:srgbClr val="86C7ED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323469"/>
              <a:ext cx="11246441" cy="63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6"/>
                </a:lnSpc>
                <a:spcBef>
                  <a:spcPct val="0"/>
                </a:spcBef>
              </a:pPr>
              <a:r>
                <a:rPr lang="en-US" sz="2869">
                  <a:solidFill>
                    <a:srgbClr val="000000"/>
                  </a:solidFill>
                  <a:latin typeface="Fira Sans Light"/>
                </a:rPr>
                <a:t>         a-Nom de la solution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-1772715" y="-3113068"/>
            <a:ext cx="15839149" cy="6226137"/>
            <a:chOff x="0" y="0"/>
            <a:chExt cx="13666499" cy="537210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366649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666499">
                  <a:moveTo>
                    <a:pt x="12115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2115829" y="5372100"/>
                  </a:lnTo>
                  <a:lnTo>
                    <a:pt x="13666499" y="2686050"/>
                  </a:lnTo>
                  <a:lnTo>
                    <a:pt x="1211582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true" rot="0">
            <a:off x="11582343" y="-1359365"/>
            <a:ext cx="7816401" cy="4462908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028700" y="5818876"/>
            <a:ext cx="9147036" cy="2519309"/>
            <a:chOff x="0" y="0"/>
            <a:chExt cx="12196048" cy="3359079"/>
          </a:xfrm>
        </p:grpSpPr>
        <p:sp>
          <p:nvSpPr>
            <p:cNvPr name="AutoShape 13" id="13"/>
            <p:cNvSpPr/>
            <p:nvPr/>
          </p:nvSpPr>
          <p:spPr>
            <a:xfrm flipH="true">
              <a:off x="0" y="936031"/>
              <a:ext cx="12196048" cy="0"/>
            </a:xfrm>
            <a:prstGeom prst="line">
              <a:avLst/>
            </a:prstGeom>
            <a:ln cap="rnd" w="75914">
              <a:solidFill>
                <a:srgbClr val="86C7ED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11246441" cy="63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6"/>
                </a:lnSpc>
                <a:spcBef>
                  <a:spcPct val="0"/>
                </a:spcBef>
              </a:pPr>
              <a:r>
                <a:rPr lang="en-US" sz="2869">
                  <a:solidFill>
                    <a:srgbClr val="000000"/>
                  </a:solidFill>
                  <a:latin typeface="Fira Sans Light"/>
                </a:rPr>
                <a:t>         b-fonctionnalités</a:t>
              </a:r>
            </a:p>
          </p:txBody>
        </p:sp>
        <p:sp>
          <p:nvSpPr>
            <p:cNvPr name="AutoShape 15" id="15"/>
            <p:cNvSpPr/>
            <p:nvPr/>
          </p:nvSpPr>
          <p:spPr>
            <a:xfrm flipH="true">
              <a:off x="0" y="2128576"/>
              <a:ext cx="12196048" cy="0"/>
            </a:xfrm>
            <a:prstGeom prst="line">
              <a:avLst/>
            </a:prstGeom>
            <a:ln cap="rnd" w="75914">
              <a:solidFill>
                <a:srgbClr val="86C7ED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125870"/>
              <a:ext cx="11246441" cy="63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6"/>
                </a:lnSpc>
                <a:spcBef>
                  <a:spcPct val="0"/>
                </a:spcBef>
              </a:pPr>
              <a:r>
                <a:rPr lang="en-US" sz="2869">
                  <a:solidFill>
                    <a:srgbClr val="000000"/>
                  </a:solidFill>
                  <a:latin typeface="Fira Sans Light"/>
                </a:rPr>
                <a:t>         c-Sécurité</a:t>
              </a:r>
            </a:p>
          </p:txBody>
        </p:sp>
        <p:sp>
          <p:nvSpPr>
            <p:cNvPr name="AutoShape 17" id="17"/>
            <p:cNvSpPr/>
            <p:nvPr/>
          </p:nvSpPr>
          <p:spPr>
            <a:xfrm flipH="true">
              <a:off x="0" y="3321122"/>
              <a:ext cx="12196048" cy="0"/>
            </a:xfrm>
            <a:prstGeom prst="line">
              <a:avLst/>
            </a:prstGeom>
            <a:ln cap="rnd" w="75914">
              <a:solidFill>
                <a:srgbClr val="86C7ED"/>
              </a:solidFill>
              <a:prstDash val="sysDot"/>
              <a:headEnd type="none" len="sm" w="sm"/>
              <a:tailEnd type="none" len="sm" w="sm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837771" y="7676902"/>
            <a:ext cx="9147036" cy="1322565"/>
            <a:chOff x="0" y="0"/>
            <a:chExt cx="12196048" cy="1763420"/>
          </a:xfrm>
        </p:grpSpPr>
        <p:sp>
          <p:nvSpPr>
            <p:cNvPr name="AutoShape 19" id="19"/>
            <p:cNvSpPr/>
            <p:nvPr/>
          </p:nvSpPr>
          <p:spPr>
            <a:xfrm flipH="true">
              <a:off x="0" y="936031"/>
              <a:ext cx="12196048" cy="0"/>
            </a:xfrm>
            <a:prstGeom prst="line">
              <a:avLst/>
            </a:prstGeom>
            <a:ln cap="rnd" w="75914">
              <a:solidFill>
                <a:srgbClr val="86C7ED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11246441" cy="63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6"/>
                </a:lnSpc>
                <a:spcBef>
                  <a:spcPct val="0"/>
                </a:spcBef>
              </a:pPr>
              <a:r>
                <a:rPr lang="en-US" sz="2869">
                  <a:solidFill>
                    <a:srgbClr val="000000"/>
                  </a:solidFill>
                  <a:latin typeface="Fira Sans Light"/>
                </a:rPr>
                <a:t>           d-Modèle economique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25870"/>
              <a:ext cx="11246441" cy="63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6"/>
                </a:lnSpc>
                <a:spcBef>
                  <a:spcPct val="0"/>
                </a:spcBef>
              </a:pPr>
              <a:r>
                <a:rPr lang="en-US" sz="2869">
                  <a:solidFill>
                    <a:srgbClr val="000000"/>
                  </a:solidFill>
                  <a:latin typeface="Fira Sans Light"/>
                </a:rPr>
                <a:t>           e-Démonstration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8471535"/>
            <a:ext cx="9147036" cy="1322565"/>
            <a:chOff x="0" y="0"/>
            <a:chExt cx="12196048" cy="1763420"/>
          </a:xfrm>
        </p:grpSpPr>
        <p:sp>
          <p:nvSpPr>
            <p:cNvPr name="AutoShape 23" id="23"/>
            <p:cNvSpPr/>
            <p:nvPr/>
          </p:nvSpPr>
          <p:spPr>
            <a:xfrm flipH="true">
              <a:off x="0" y="936031"/>
              <a:ext cx="12196048" cy="0"/>
            </a:xfrm>
            <a:prstGeom prst="line">
              <a:avLst/>
            </a:prstGeom>
            <a:ln cap="rnd" w="75914">
              <a:solidFill>
                <a:srgbClr val="86C7ED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11246441" cy="63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6"/>
                </a:lnSpc>
                <a:spcBef>
                  <a:spcPct val="0"/>
                </a:spcBef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125870"/>
              <a:ext cx="11246441" cy="63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6"/>
                </a:lnSpc>
                <a:spcBef>
                  <a:spcPct val="0"/>
                </a:spcBef>
              </a:pPr>
              <a:r>
                <a:rPr lang="en-US" sz="2869" u="sng">
                  <a:solidFill>
                    <a:srgbClr val="000000"/>
                  </a:solidFill>
                  <a:latin typeface="Fira Sans Light"/>
                </a:rPr>
                <a:t>3-Conclusion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44097" y="8699305"/>
            <a:ext cx="1147944" cy="1147944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28700" y="1104900"/>
            <a:ext cx="5973599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FFFFFF"/>
                </a:solidFill>
                <a:latin typeface="Fira Sans Medium Bold"/>
              </a:rPr>
              <a:t>Sommaire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595" t="0" r="0" b="0"/>
          <a:stretch>
            <a:fillRect/>
          </a:stretch>
        </p:blipFill>
        <p:spPr>
          <a:xfrm flipH="true" flipV="false" rot="0">
            <a:off x="-244654" y="-95667"/>
            <a:ext cx="12351150" cy="1047833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5209752" y="-501665"/>
            <a:ext cx="7258895" cy="11290329"/>
            <a:chOff x="0" y="0"/>
            <a:chExt cx="4076076" cy="63398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4076076" cy="6339840"/>
            </a:xfrm>
            <a:custGeom>
              <a:avLst/>
              <a:gdLst/>
              <a:ahLst/>
              <a:cxnLst/>
              <a:rect r="r" b="b" t="t" l="l"/>
              <a:pathLst>
                <a:path h="6339840" w="4076076">
                  <a:moveTo>
                    <a:pt x="4076076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4076076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77873" y="8676873"/>
            <a:ext cx="1162853" cy="11628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834174" y="4395758"/>
            <a:ext cx="7425126" cy="79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3"/>
              </a:lnSpc>
              <a:spcBef>
                <a:spcPct val="0"/>
              </a:spcBef>
            </a:pPr>
            <a:r>
              <a:rPr lang="en-US" sz="4902" spc="-98">
                <a:solidFill>
                  <a:srgbClr val="000000"/>
                </a:solidFill>
                <a:latin typeface="Fira Sans Medium"/>
              </a:rPr>
              <a:t>Préface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304294" y="9467024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028700" y="642678"/>
            <a:ext cx="3087343" cy="130876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22636" y="8621636"/>
            <a:ext cx="1273327" cy="1273327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685456" y="4099445"/>
            <a:ext cx="12917089" cy="2088109"/>
            <a:chOff x="0" y="0"/>
            <a:chExt cx="17222785" cy="278414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1068"/>
              <a:ext cx="17222785" cy="1531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717"/>
                </a:lnSpc>
                <a:spcBef>
                  <a:spcPct val="0"/>
                </a:spcBef>
              </a:pPr>
              <a:r>
                <a:rPr lang="en-US" sz="7925" u="sng">
                  <a:solidFill>
                    <a:srgbClr val="FFFFFF"/>
                  </a:solidFill>
                  <a:latin typeface="Fira Sans Medium Bold"/>
                </a:rPr>
                <a:t>Présentation de la solution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04860" y="2159871"/>
              <a:ext cx="14813065" cy="612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5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367" y="-823125"/>
            <a:ext cx="8694545" cy="11290329"/>
            <a:chOff x="0" y="0"/>
            <a:chExt cx="4882234" cy="633984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4882233" cy="6339840"/>
            </a:xfrm>
            <a:custGeom>
              <a:avLst/>
              <a:gdLst/>
              <a:ahLst/>
              <a:cxnLst/>
              <a:rect r="r" b="b" t="t" l="l"/>
              <a:pathLst>
                <a:path h="6339840" w="4882233">
                  <a:moveTo>
                    <a:pt x="4882233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4882233" y="633984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15496" y="4522584"/>
            <a:ext cx="1823457" cy="1579284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851278" y="731653"/>
            <a:ext cx="1823457" cy="1579284"/>
            <a:chOff x="0" y="0"/>
            <a:chExt cx="6202680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13900" y="2459755"/>
            <a:ext cx="1823457" cy="1579284"/>
            <a:chOff x="0" y="0"/>
            <a:chExt cx="6202680" cy="53721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44287" y="8678358"/>
            <a:ext cx="723974" cy="88485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54548" y="4822040"/>
            <a:ext cx="745352" cy="976057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8438953" y="6319950"/>
            <a:ext cx="1823457" cy="1579284"/>
            <a:chOff x="0" y="0"/>
            <a:chExt cx="6202680" cy="537210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415935" y="8405299"/>
            <a:ext cx="1823457" cy="1579284"/>
            <a:chOff x="0" y="0"/>
            <a:chExt cx="6202680" cy="537210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99912" y="6534895"/>
            <a:ext cx="1036545" cy="114939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35761" y="3133063"/>
            <a:ext cx="1379735" cy="34493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58248" y="8720480"/>
            <a:ext cx="1138831" cy="84273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34053" y="1080820"/>
            <a:ext cx="1057909" cy="88095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28780" y="8627780"/>
            <a:ext cx="1261040" cy="126104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5113973" y="1254595"/>
            <a:ext cx="49440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 </a:t>
            </a:r>
            <a:r>
              <a:rPr lang="en-US" sz="3000" spc="-60">
                <a:solidFill>
                  <a:srgbClr val="000000"/>
                </a:solidFill>
                <a:latin typeface="Fira Sans Medium"/>
              </a:rPr>
              <a:t>Nom de la solution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69691" y="6728593"/>
            <a:ext cx="49440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modèle economique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87067" y="8928241"/>
            <a:ext cx="49440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Démonstration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99912" y="5045527"/>
            <a:ext cx="49440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Sécurité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6746" y="4707740"/>
            <a:ext cx="4297990" cy="903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1"/>
              </a:lnSpc>
              <a:spcBef>
                <a:spcPct val="0"/>
              </a:spcBef>
            </a:pPr>
            <a:r>
              <a:rPr lang="en-US" sz="5222">
                <a:solidFill>
                  <a:srgbClr val="FFFFFF"/>
                </a:solidFill>
                <a:latin typeface="Fira Sans Medium"/>
              </a:rPr>
              <a:t>POINTS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64470" y="2982697"/>
            <a:ext cx="49440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 </a:t>
            </a:r>
            <a:r>
              <a:rPr lang="en-US" sz="3000" spc="-60">
                <a:solidFill>
                  <a:srgbClr val="000000"/>
                </a:solidFill>
                <a:latin typeface="Fira Sans Medium"/>
              </a:rPr>
              <a:t>fonctionnalités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599" y="8566460"/>
            <a:ext cx="8523290" cy="4392438"/>
            <a:chOff x="0" y="0"/>
            <a:chExt cx="10424273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B2A6A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889061" y="5143500"/>
            <a:ext cx="13530227" cy="2036710"/>
            <a:chOff x="0" y="0"/>
            <a:chExt cx="18040302" cy="271561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1068"/>
              <a:ext cx="18040302" cy="146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0"/>
                </a:lnSpc>
                <a:spcBef>
                  <a:spcPct val="0"/>
                </a:spcBef>
              </a:pPr>
              <a:r>
                <a:rPr lang="en-US" sz="7627" spc="228">
                  <a:solidFill>
                    <a:srgbClr val="000000"/>
                  </a:solidFill>
                  <a:latin typeface="Fira Sans Bold Bold"/>
                </a:rPr>
                <a:t> </a:t>
              </a:r>
              <a:r>
                <a:rPr lang="en-US" sz="7627" spc="228">
                  <a:solidFill>
                    <a:srgbClr val="000000"/>
                  </a:solidFill>
                  <a:latin typeface="Fira Sans Bold Bold"/>
                </a:rPr>
                <a:t>Nom de la solution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62051" y="2091338"/>
              <a:ext cx="15516200" cy="612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5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416329" y="553225"/>
            <a:ext cx="3087343" cy="130876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97389" y="3571924"/>
            <a:ext cx="5461911" cy="454828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07728" y="8775184"/>
            <a:ext cx="1303145" cy="1303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B2A6A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438013" y="661372"/>
            <a:ext cx="3087343" cy="130876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916665" y="2662455"/>
            <a:ext cx="5778062" cy="577806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-3161119" y="5143500"/>
            <a:ext cx="16223985" cy="2316727"/>
            <a:chOff x="0" y="0"/>
            <a:chExt cx="21631980" cy="308896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1737"/>
              <a:ext cx="21631980" cy="1674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544"/>
                </a:lnSpc>
                <a:spcBef>
                  <a:spcPct val="0"/>
                </a:spcBef>
              </a:pPr>
              <a:r>
                <a:rPr lang="en-US" sz="8676" spc="260">
                  <a:solidFill>
                    <a:srgbClr val="FFFFFF"/>
                  </a:solidFill>
                  <a:latin typeface="Fira Sans Bold Bold"/>
                </a:rPr>
                <a:t>E-enchere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513315" y="2384103"/>
              <a:ext cx="18605350" cy="691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1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B2A6A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730122" y="5321511"/>
            <a:ext cx="13530227" cy="2036710"/>
            <a:chOff x="0" y="0"/>
            <a:chExt cx="18040302" cy="271561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1068"/>
              <a:ext cx="18040302" cy="146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0"/>
                </a:lnSpc>
                <a:spcBef>
                  <a:spcPct val="0"/>
                </a:spcBef>
              </a:pPr>
              <a:r>
                <a:rPr lang="en-US" sz="7627" spc="228">
                  <a:solidFill>
                    <a:srgbClr val="000000"/>
                  </a:solidFill>
                  <a:latin typeface="Fira Sans Bold Bold"/>
                </a:rPr>
                <a:t> </a:t>
              </a:r>
              <a:r>
                <a:rPr lang="en-US" sz="7627" spc="228">
                  <a:solidFill>
                    <a:srgbClr val="000000"/>
                  </a:solidFill>
                  <a:latin typeface="Fira Sans Bold Bold"/>
                </a:rPr>
                <a:t>fonctionnalités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62051" y="2091338"/>
              <a:ext cx="15516200" cy="612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5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27301" t="35133" r="27777" b="31013"/>
          <a:stretch>
            <a:fillRect/>
          </a:stretch>
        </p:blipFill>
        <p:spPr>
          <a:xfrm flipH="false" flipV="false" rot="0">
            <a:off x="1381689" y="575231"/>
            <a:ext cx="3087343" cy="130876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94733" y="5143500"/>
            <a:ext cx="6161768" cy="154044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25693" y="8775184"/>
            <a:ext cx="1267215" cy="1267215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DAFiz2oWcDw</dc:identifier>
  <dcterms:modified xsi:type="dcterms:W3CDTF">2011-08-01T06:04:30Z</dcterms:modified>
  <cp:revision>1</cp:revision>
  <dc:title>Projet APP2</dc:title>
</cp:coreProperties>
</file>